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5"/>
  </p:sldMasterIdLst>
  <p:notesMasterIdLst>
    <p:notesMasterId r:id="rId71"/>
  </p:notesMasterIdLst>
  <p:sldIdLst>
    <p:sldId id="488" r:id="rId6"/>
    <p:sldId id="474" r:id="rId7"/>
    <p:sldId id="449" r:id="rId8"/>
    <p:sldId id="453" r:id="rId9"/>
    <p:sldId id="458" r:id="rId10"/>
    <p:sldId id="476" r:id="rId11"/>
    <p:sldId id="382" r:id="rId12"/>
    <p:sldId id="456" r:id="rId13"/>
    <p:sldId id="475" r:id="rId14"/>
    <p:sldId id="461" r:id="rId15"/>
    <p:sldId id="481" r:id="rId16"/>
    <p:sldId id="468" r:id="rId17"/>
    <p:sldId id="463" r:id="rId18"/>
    <p:sldId id="464" r:id="rId19"/>
    <p:sldId id="465" r:id="rId20"/>
    <p:sldId id="466" r:id="rId21"/>
    <p:sldId id="477" r:id="rId22"/>
    <p:sldId id="390" r:id="rId23"/>
    <p:sldId id="381" r:id="rId24"/>
    <p:sldId id="484" r:id="rId25"/>
    <p:sldId id="396" r:id="rId26"/>
    <p:sldId id="399" r:id="rId27"/>
    <p:sldId id="400" r:id="rId28"/>
    <p:sldId id="401" r:id="rId29"/>
    <p:sldId id="402" r:id="rId30"/>
    <p:sldId id="407" r:id="rId31"/>
    <p:sldId id="403" r:id="rId32"/>
    <p:sldId id="485" r:id="rId33"/>
    <p:sldId id="404" r:id="rId34"/>
    <p:sldId id="405" r:id="rId35"/>
    <p:sldId id="406" r:id="rId36"/>
    <p:sldId id="409" r:id="rId37"/>
    <p:sldId id="486" r:id="rId38"/>
    <p:sldId id="411" r:id="rId39"/>
    <p:sldId id="412" r:id="rId40"/>
    <p:sldId id="413" r:id="rId41"/>
    <p:sldId id="415" r:id="rId42"/>
    <p:sldId id="414" r:id="rId43"/>
    <p:sldId id="416" r:id="rId44"/>
    <p:sldId id="417" r:id="rId45"/>
    <p:sldId id="418" r:id="rId46"/>
    <p:sldId id="419" r:id="rId47"/>
    <p:sldId id="422" r:id="rId48"/>
    <p:sldId id="472" r:id="rId49"/>
    <p:sldId id="480" r:id="rId50"/>
    <p:sldId id="479" r:id="rId51"/>
    <p:sldId id="424" r:id="rId52"/>
    <p:sldId id="437" r:id="rId53"/>
    <p:sldId id="355" r:id="rId54"/>
    <p:sldId id="441" r:id="rId55"/>
    <p:sldId id="444" r:id="rId56"/>
    <p:sldId id="420" r:id="rId57"/>
    <p:sldId id="421" r:id="rId58"/>
    <p:sldId id="445" r:id="rId59"/>
    <p:sldId id="489" r:id="rId60"/>
    <p:sldId id="490" r:id="rId61"/>
    <p:sldId id="491" r:id="rId62"/>
    <p:sldId id="492" r:id="rId63"/>
    <p:sldId id="493" r:id="rId64"/>
    <p:sldId id="494" r:id="rId65"/>
    <p:sldId id="448" r:id="rId66"/>
    <p:sldId id="496" r:id="rId67"/>
    <p:sldId id="385" r:id="rId68"/>
    <p:sldId id="497" r:id="rId69"/>
    <p:sldId id="498" r:id="rId7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88"/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Actor Model" id="{EEAE6BED-8263-47E4-86C7-7A1F7A938589}">
          <p14:sldIdLst>
            <p14:sldId id="390"/>
            <p14:sldId id="381"/>
            <p14:sldId id="484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  <p14:sldId id="485"/>
          </p14:sldIdLst>
        </p14:section>
        <p14:section name="Akka.Remote" id="{C76322DD-898C-42D2-912A-1CC3F5EA9E60}">
          <p14:sldIdLst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86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Fault handling" id="{5F01528B-050A-4246-9AC6-A873B25C41F9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Other features" id="{9101867D-1192-401A-845B-7F7573A755FD}">
          <p14:sldIdLst>
            <p14:sldId id="445"/>
          </p14:sldIdLst>
        </p14:section>
        <p14:section name="End" id="{FBBC86C7-49BC-474A-BC50-DE3F35C37856}">
          <p14:sldIdLst>
            <p14:sldId id="489"/>
            <p14:sldId id="490"/>
            <p14:sldId id="491"/>
            <p14:sldId id="492"/>
            <p14:sldId id="493"/>
            <p14:sldId id="494"/>
            <p14:sldId id="448"/>
            <p14:sldId id="496"/>
            <p14:sldId id="385"/>
            <p14:sldId id="497"/>
            <p14:sldId id="498"/>
          </p14:sldIdLst>
        </p14:section>
        <p14:section name="Default Section" id="{7A03A1F1-B5DF-48E0-A578-0C0CCA1E57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C22"/>
    <a:srgbClr val="485970"/>
    <a:srgbClr val="EA8600"/>
    <a:srgbClr val="FF9201"/>
    <a:srgbClr val="333F50"/>
    <a:srgbClr val="323B48"/>
    <a:srgbClr val="2E2E2E"/>
    <a:srgbClr val="E95959"/>
    <a:srgbClr val="4D73B1"/>
    <a:srgbClr val="597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40" autoAdjust="0"/>
    <p:restoredTop sz="90104" autoAdjust="0"/>
  </p:normalViewPr>
  <p:slideViewPr>
    <p:cSldViewPr snapToGrid="0">
      <p:cViewPr varScale="1">
        <p:scale>
          <a:sx n="85" d="100"/>
          <a:sy n="85" d="100"/>
        </p:scale>
        <p:origin x="102" y="528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49113048"/>
        <c:axId val="249113832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891752"/>
        <c:axId val="365889400"/>
      </c:scatterChart>
      <c:valAx>
        <c:axId val="249113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9113832"/>
        <c:crosses val="autoZero"/>
        <c:crossBetween val="midCat"/>
        <c:majorUnit val="1"/>
      </c:valAx>
      <c:valAx>
        <c:axId val="249113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9113048"/>
        <c:crosses val="autoZero"/>
        <c:crossBetween val="midCat"/>
      </c:valAx>
      <c:valAx>
        <c:axId val="36588940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891752"/>
        <c:crosses val="max"/>
        <c:crossBetween val="midCat"/>
      </c:valAx>
      <c:valAx>
        <c:axId val="365891752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8894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886264"/>
        <c:axId val="365887440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887832"/>
        <c:axId val="365885088"/>
      </c:scatterChart>
      <c:valAx>
        <c:axId val="365886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887440"/>
        <c:crosses val="autoZero"/>
        <c:crossBetween val="midCat"/>
        <c:majorUnit val="1"/>
      </c:valAx>
      <c:valAx>
        <c:axId val="36588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886264"/>
        <c:crosses val="autoZero"/>
        <c:crossBetween val="midCat"/>
      </c:valAx>
      <c:valAx>
        <c:axId val="36588508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887832"/>
        <c:crosses val="max"/>
        <c:crossBetween val="midCat"/>
      </c:valAx>
      <c:valAx>
        <c:axId val="365887832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885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2015-09-03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281" y="641555"/>
            <a:ext cx="9801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latin typeface="+mj-lt"/>
              </a:rPr>
              <a:t>Roger Johansson</a:t>
            </a:r>
            <a:endParaRPr lang="sv-SE" sz="96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7611" y="2402284"/>
            <a:ext cx="752641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/>
              <a:t>Akka.NET Co-</a:t>
            </a:r>
            <a:r>
              <a:rPr lang="sv-SE" sz="4000" b="1" dirty="0" err="1" smtClean="0"/>
              <a:t>Founder</a:t>
            </a:r>
            <a:r>
              <a:rPr lang="sv-SE" sz="1600" b="1" dirty="0"/>
              <a:t/>
            </a:r>
            <a:br>
              <a:rPr lang="sv-SE" sz="1600" b="1" dirty="0"/>
            </a:br>
            <a:r>
              <a:rPr lang="sv-SE" sz="1600" b="1" dirty="0" smtClean="0"/>
              <a:t/>
            </a:r>
            <a:br>
              <a:rPr lang="sv-SE" sz="1600" b="1" dirty="0" smtClean="0"/>
            </a:br>
            <a:r>
              <a:rPr lang="sv-SE" sz="4000" b="1" dirty="0" smtClean="0"/>
              <a:t>Twitter: </a:t>
            </a:r>
            <a:r>
              <a:rPr lang="sv-SE" sz="4000" b="1" dirty="0"/>
              <a:t>@</a:t>
            </a:r>
            <a:r>
              <a:rPr lang="sv-SE" sz="4000" b="1" dirty="0" err="1"/>
              <a:t>rogeralsing</a:t>
            </a:r>
            <a:endParaRPr lang="sv-SE" sz="4000" b="1" dirty="0"/>
          </a:p>
          <a:p>
            <a:r>
              <a:rPr lang="sv-SE" sz="4000" b="1" dirty="0" err="1" smtClean="0"/>
              <a:t>Github</a:t>
            </a:r>
            <a:r>
              <a:rPr lang="sv-SE" sz="4000" b="1" dirty="0" smtClean="0"/>
              <a:t>: </a:t>
            </a:r>
            <a:r>
              <a:rPr lang="sv-SE" sz="4000" b="1" dirty="0" err="1" smtClean="0"/>
              <a:t>rogeralsing</a:t>
            </a:r>
            <a:endParaRPr lang="sv-SE" sz="4000" b="1" dirty="0" smtClean="0"/>
          </a:p>
          <a:p>
            <a:r>
              <a:rPr lang="sv-SE" sz="4000" b="1" dirty="0" smtClean="0"/>
              <a:t>Mail: roger.alsing@nethouse.se</a:t>
            </a:r>
            <a:endParaRPr lang="sv-SE" sz="1600" b="1" dirty="0" smtClean="0"/>
          </a:p>
          <a:p>
            <a:endParaRPr lang="sv-SE" sz="1600" b="1" dirty="0" smtClean="0">
              <a:latin typeface="+mj-lt"/>
            </a:endParaRPr>
          </a:p>
          <a:p>
            <a:r>
              <a:rPr lang="sv-SE" sz="7200" b="1" dirty="0" smtClean="0">
                <a:latin typeface="+mj-lt"/>
              </a:rPr>
              <a:t>akka.nethouse.se</a:t>
            </a:r>
            <a:endParaRPr lang="sv-SE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2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Code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Invocation</a:t>
            </a:r>
            <a:endParaRPr lang="sv-SE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Multithreaded</a:t>
            </a:r>
            <a:r>
              <a:rPr lang="sv-SE" sz="1600" b="1" dirty="0" smtClean="0"/>
              <a:t> systems </a:t>
            </a:r>
            <a:r>
              <a:rPr lang="sv-SE" sz="1600" b="1" dirty="0" err="1" smtClean="0"/>
              <a:t>let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utilize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more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than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one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/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7356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53802"/>
              <a:ext cx="162011" cy="147283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Scale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out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When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CPU is no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longer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enough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900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Classic .NET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technologies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Threads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err="1" smtClean="0"/>
              <a:t>Complex</a:t>
            </a:r>
            <a:r>
              <a:rPr lang="sv-SE" sz="4400" b="1" dirty="0" smtClean="0"/>
              <a:t>, </a:t>
            </a:r>
            <a:r>
              <a:rPr lang="sv-SE" sz="4400" b="1" dirty="0" err="1" smtClean="0"/>
              <a:t>Slow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Annoying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67" name="Freeform 166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52" name="Group 51"/>
          <p:cNvGrpSpPr/>
          <p:nvPr>
            <p:custDataLst>
              <p:custData r:id="rId1"/>
            </p:custDataLst>
          </p:nvPr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55" name="Group 5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3" name="Octagon 6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68" name="Group 6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6" name="Octagon 7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1" name="Straight Connector 90"/>
            <p:cNvCxnSpPr>
              <a:stCxn id="110" idx="2"/>
              <a:endCxn id="10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06" idx="2"/>
              <a:endCxn id="10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6" idx="2"/>
              <a:endCxn id="10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6" idx="4"/>
              <a:endCxn id="10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5" idx="2"/>
              <a:endCxn id="12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5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4"/>
              <a:endCxn id="112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0" idx="5"/>
              <a:endCxn id="113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6" idx="5"/>
              <a:endCxn id="10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0" idx="6"/>
              <a:endCxn id="114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5" name="Straight Connector 114"/>
            <p:cNvCxnSpPr>
              <a:stCxn id="123" idx="2"/>
              <a:endCxn id="116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1" name="Straight Connector 120"/>
            <p:cNvCxnSpPr>
              <a:stCxn id="123" idx="7"/>
              <a:endCxn id="12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Three axioms: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send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messages</a:t>
            </a:r>
            <a:r>
              <a:rPr lang="sv-SE" sz="2400" dirty="0" smtClean="0"/>
              <a:t> to </a:t>
            </a:r>
            <a:r>
              <a:rPr lang="sv-SE" sz="2400" dirty="0" err="1" smtClean="0"/>
              <a:t>other</a:t>
            </a:r>
            <a:r>
              <a:rPr lang="sv-SE" sz="2400" dirty="0" smtClean="0"/>
              <a:t>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create</a:t>
            </a:r>
            <a:r>
              <a:rPr lang="sv-SE" sz="2400" dirty="0" smtClean="0"/>
              <a:t> new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decide</a:t>
            </a:r>
            <a:r>
              <a:rPr lang="sv-SE" sz="2400" dirty="0" smtClean="0"/>
              <a:t> </a:t>
            </a:r>
            <a:r>
              <a:rPr lang="sv-SE" sz="2400" dirty="0" err="1" smtClean="0"/>
              <a:t>how</a:t>
            </a:r>
            <a:r>
              <a:rPr lang="sv-SE" sz="2400" dirty="0" smtClean="0"/>
              <a:t> to </a:t>
            </a:r>
            <a:r>
              <a:rPr lang="sv-SE" sz="2400" dirty="0" err="1" smtClean="0"/>
              <a:t>handle</a:t>
            </a:r>
            <a:r>
              <a:rPr lang="sv-SE" sz="2400" dirty="0" smtClean="0"/>
              <a:t> </a:t>
            </a:r>
            <a:r>
              <a:rPr lang="sv-SE" sz="2400" dirty="0" err="1" smtClean="0"/>
              <a:t>it’s</a:t>
            </a:r>
            <a:r>
              <a:rPr lang="sv-SE" sz="2400" dirty="0" smtClean="0"/>
              <a:t> </a:t>
            </a:r>
            <a:r>
              <a:rPr lang="sv-SE" sz="2400" dirty="0" err="1" smtClean="0"/>
              <a:t>next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</a:t>
            </a:r>
            <a:endParaRPr lang="sv-SE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method</a:t>
            </a:r>
            <a:r>
              <a:rPr lang="sv-SE" sz="2800" b="1" dirty="0" smtClean="0"/>
              <a:t> calls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Asynchronous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message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Why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The </a:t>
            </a:r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model</a:t>
            </a:r>
            <a:r>
              <a:rPr lang="sv-SE" sz="2800" b="1" dirty="0" smtClean="0"/>
              <a:t> has </a:t>
            </a:r>
            <a:r>
              <a:rPr lang="sv-SE" sz="2800" b="1" dirty="0" err="1" smtClean="0"/>
              <a:t>worked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nicely</a:t>
            </a:r>
            <a:r>
              <a:rPr lang="sv-SE" sz="2800" b="1" dirty="0" smtClean="0"/>
              <a:t> for 60 </a:t>
            </a:r>
            <a:r>
              <a:rPr lang="sv-SE" sz="2800" b="1" dirty="0" err="1" smtClean="0"/>
              <a:t>years</a:t>
            </a:r>
            <a:r>
              <a:rPr lang="sv-SE" sz="2800" b="1" dirty="0" smtClean="0"/>
              <a:t>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Cheaper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than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threads</a:t>
            </a:r>
            <a:r>
              <a:rPr lang="sv-SE" sz="2800" b="1" dirty="0" smtClean="0"/>
              <a:t>, not the same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4820035" y="2388288"/>
            <a:ext cx="1793416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140671" y="2395199"/>
            <a:ext cx="1259049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06745" y="3291956"/>
            <a:ext cx="1148157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602096" y="2385945"/>
            <a:ext cx="2179317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930164" y="4206573"/>
            <a:ext cx="2787994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144079" y="3286978"/>
            <a:ext cx="1637334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1150785" y="4941115"/>
            <a:ext cx="10419609" cy="45719"/>
          </a:xfrm>
          <a:prstGeom prst="rightArrow">
            <a:avLst/>
          </a:prstGeom>
          <a:ln w="31750" cap="rnd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ounded Rectangle 29"/>
          <p:cNvSpPr/>
          <p:nvPr/>
        </p:nvSpPr>
        <p:spPr>
          <a:xfrm>
            <a:off x="1304008" y="1905400"/>
            <a:ext cx="309564" cy="328206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068333" y="468130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 err="1" smtClean="0"/>
              <a:t>Time</a:t>
            </a:r>
            <a:endParaRPr lang="sv-SE" sz="1100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78659 3.7037E-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An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only</a:t>
            </a:r>
            <a:r>
              <a:rPr lang="sv-SE" b="1" dirty="0" smtClean="0"/>
              <a:t> </a:t>
            </a:r>
            <a:r>
              <a:rPr lang="sv-SE" b="1" dirty="0" err="1" smtClean="0"/>
              <a:t>consumes</a:t>
            </a:r>
            <a:r>
              <a:rPr lang="sv-SE" b="1" dirty="0" smtClean="0"/>
              <a:t> CPU-</a:t>
            </a:r>
            <a:r>
              <a:rPr lang="sv-SE" b="1" dirty="0" err="1" smtClean="0"/>
              <a:t>time</a:t>
            </a:r>
            <a:r>
              <a:rPr lang="sv-SE" b="1" dirty="0" smtClean="0"/>
              <a:t> </a:t>
            </a:r>
            <a:r>
              <a:rPr lang="sv-SE" b="1" dirty="0" err="1" smtClean="0"/>
              <a:t>when</a:t>
            </a:r>
            <a:r>
              <a:rPr lang="sv-SE" b="1" dirty="0" smtClean="0"/>
              <a:t> it is </a:t>
            </a:r>
            <a:r>
              <a:rPr lang="sv-SE" b="1" dirty="0" err="1" smtClean="0"/>
              <a:t>processing</a:t>
            </a:r>
            <a:r>
              <a:rPr lang="sv-SE" b="1" dirty="0" smtClean="0"/>
              <a:t> a </a:t>
            </a:r>
            <a:r>
              <a:rPr lang="sv-SE" b="1" dirty="0" err="1" smtClean="0"/>
              <a:t>message</a:t>
            </a:r>
            <a:r>
              <a:rPr lang="sv-SE" b="1" dirty="0" smtClean="0"/>
              <a:t>, just like an </a:t>
            </a:r>
            <a:r>
              <a:rPr lang="sv-SE" b="1" dirty="0" err="1" smtClean="0"/>
              <a:t>object</a:t>
            </a:r>
            <a:r>
              <a:rPr lang="sv-SE" b="1" dirty="0" smtClean="0"/>
              <a:t> </a:t>
            </a:r>
            <a:r>
              <a:rPr lang="sv-SE" b="1" dirty="0" err="1" smtClean="0"/>
              <a:t>only</a:t>
            </a:r>
            <a:r>
              <a:rPr lang="sv-SE" b="1" dirty="0" smtClean="0"/>
              <a:t> </a:t>
            </a:r>
            <a:r>
              <a:rPr lang="sv-SE" b="1" dirty="0" err="1" smtClean="0"/>
              <a:t>consume</a:t>
            </a:r>
            <a:r>
              <a:rPr lang="sv-SE" b="1" dirty="0" smtClean="0"/>
              <a:t> CPU-</a:t>
            </a:r>
            <a:r>
              <a:rPr lang="sv-SE" b="1" dirty="0" err="1" smtClean="0"/>
              <a:t>time</a:t>
            </a:r>
            <a:r>
              <a:rPr lang="sv-SE" b="1" dirty="0" smtClean="0"/>
              <a:t> </a:t>
            </a:r>
            <a:r>
              <a:rPr lang="sv-SE" b="1" dirty="0" err="1" smtClean="0"/>
              <a:t>when</a:t>
            </a:r>
            <a:r>
              <a:rPr lang="sv-SE" b="1" dirty="0" smtClean="0"/>
              <a:t> it is </a:t>
            </a:r>
            <a:r>
              <a:rPr lang="sv-SE" b="1" dirty="0" err="1" smtClean="0"/>
              <a:t>executing</a:t>
            </a:r>
            <a:r>
              <a:rPr lang="sv-SE" b="1" dirty="0" smtClean="0"/>
              <a:t> a </a:t>
            </a:r>
            <a:r>
              <a:rPr lang="sv-SE" b="1" dirty="0" err="1" smtClean="0"/>
              <a:t>method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Memory</a:t>
            </a:r>
            <a:r>
              <a:rPr lang="sv-SE" b="1" dirty="0" smtClean="0"/>
              <a:t> </a:t>
            </a:r>
            <a:r>
              <a:rPr lang="sv-SE" b="1" dirty="0" err="1" smtClean="0"/>
              <a:t>footprint</a:t>
            </a:r>
            <a:r>
              <a:rPr lang="sv-SE" b="1" dirty="0" smtClean="0"/>
              <a:t> </a:t>
            </a:r>
            <a:r>
              <a:rPr lang="sv-SE" b="1" dirty="0" err="1" smtClean="0"/>
              <a:t>varies</a:t>
            </a:r>
            <a:r>
              <a:rPr lang="sv-SE" b="1" dirty="0" smtClean="0"/>
              <a:t> </a:t>
            </a:r>
            <a:r>
              <a:rPr lang="sv-SE" b="1" dirty="0" err="1" smtClean="0"/>
              <a:t>between</a:t>
            </a:r>
            <a:r>
              <a:rPr lang="sv-SE" b="1" dirty="0" smtClean="0"/>
              <a:t> implementations, </a:t>
            </a:r>
            <a:r>
              <a:rPr lang="sv-SE" b="1" dirty="0" err="1" smtClean="0"/>
              <a:t>but</a:t>
            </a:r>
            <a:r>
              <a:rPr lang="sv-SE" b="1" dirty="0" smtClean="0"/>
              <a:t> </a:t>
            </a:r>
            <a:r>
              <a:rPr lang="sv-SE" b="1" dirty="0" err="1" smtClean="0"/>
              <a:t>actors</a:t>
            </a:r>
            <a:r>
              <a:rPr lang="sv-SE" b="1" dirty="0" smtClean="0"/>
              <a:t> </a:t>
            </a:r>
            <a:r>
              <a:rPr lang="sv-SE" b="1" dirty="0" err="1" smtClean="0"/>
              <a:t>are</a:t>
            </a:r>
            <a:r>
              <a:rPr lang="sv-SE" b="1" dirty="0" smtClean="0"/>
              <a:t> in general </a:t>
            </a:r>
            <a:r>
              <a:rPr lang="sv-SE" b="1" dirty="0" err="1" smtClean="0"/>
              <a:t>very</a:t>
            </a:r>
            <a:r>
              <a:rPr lang="sv-SE" b="1" dirty="0" smtClean="0"/>
              <a:t> </a:t>
            </a:r>
            <a:r>
              <a:rPr lang="sv-SE" b="1" dirty="0" err="1" smtClean="0"/>
              <a:t>cheap</a:t>
            </a:r>
            <a:r>
              <a:rPr lang="sv-SE" b="1" dirty="0"/>
              <a:t>.</a:t>
            </a:r>
            <a:r>
              <a:rPr lang="sv-SE" b="1" dirty="0" smtClean="0"/>
              <a:t/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on JVM.</a:t>
            </a: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(Not </a:t>
            </a:r>
            <a:r>
              <a:rPr lang="sv-SE" b="1" dirty="0" err="1" smtClean="0"/>
              <a:t>quite</a:t>
            </a:r>
            <a:r>
              <a:rPr lang="sv-SE" b="1" dirty="0" smtClean="0"/>
              <a:t> </a:t>
            </a:r>
            <a:r>
              <a:rPr lang="sv-SE" b="1" dirty="0" err="1" smtClean="0"/>
              <a:t>there</a:t>
            </a:r>
            <a:r>
              <a:rPr lang="sv-SE" b="1" dirty="0" smtClean="0"/>
              <a:t> </a:t>
            </a:r>
            <a:r>
              <a:rPr lang="sv-SE" b="1" dirty="0" err="1" smtClean="0"/>
              <a:t>yet</a:t>
            </a:r>
            <a:r>
              <a:rPr lang="sv-SE" b="1" dirty="0" smtClean="0"/>
              <a:t> on the .NET </a:t>
            </a:r>
            <a:r>
              <a:rPr lang="sv-SE" b="1" dirty="0" err="1" smtClean="0"/>
              <a:t>side</a:t>
            </a:r>
            <a:r>
              <a:rPr lang="sv-SE" b="1" dirty="0" smtClean="0"/>
              <a:t>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r>
              <a:rPr lang="sv-SE" b="1" dirty="0" smtClean="0"/>
              <a:t>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err="1" smtClean="0"/>
              <a:t>What</a:t>
            </a:r>
            <a:r>
              <a:rPr lang="sv-SE" b="1" dirty="0" smtClean="0"/>
              <a:t> </a:t>
            </a:r>
            <a:r>
              <a:rPr lang="sv-SE" b="1" dirty="0" err="1" smtClean="0"/>
              <a:t>can</a:t>
            </a:r>
            <a:r>
              <a:rPr lang="sv-SE" b="1" dirty="0" smtClean="0"/>
              <a:t> a </a:t>
            </a:r>
            <a:r>
              <a:rPr lang="sv-SE" b="1" dirty="0" err="1" smtClean="0"/>
              <a:t>good</a:t>
            </a:r>
            <a:r>
              <a:rPr lang="sv-SE" b="1" dirty="0" smtClean="0"/>
              <a:t> </a:t>
            </a:r>
            <a:r>
              <a:rPr lang="sv-SE" b="1" dirty="0" err="1" smtClean="0"/>
              <a:t>use</a:t>
            </a:r>
            <a:r>
              <a:rPr lang="sv-SE" b="1" dirty="0"/>
              <a:t> </a:t>
            </a:r>
            <a:r>
              <a:rPr lang="sv-SE" b="1" dirty="0" err="1" smtClean="0"/>
              <a:t>case</a:t>
            </a:r>
            <a:r>
              <a:rPr lang="sv-SE" b="1" dirty="0" smtClean="0"/>
              <a:t> for </a:t>
            </a:r>
            <a:r>
              <a:rPr lang="sv-SE" b="1" dirty="0" err="1" smtClean="0"/>
              <a:t>actors</a:t>
            </a:r>
            <a:r>
              <a:rPr lang="sv-SE" b="1" dirty="0" smtClean="0"/>
              <a:t>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Alternative to </a:t>
            </a:r>
            <a:r>
              <a:rPr lang="sv-SE" b="1" dirty="0" err="1" smtClean="0"/>
              <a:t>threading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As an </a:t>
            </a:r>
            <a:r>
              <a:rPr lang="sv-SE" b="1" dirty="0" err="1" smtClean="0"/>
              <a:t>object</a:t>
            </a:r>
            <a:r>
              <a:rPr lang="sv-SE" b="1" dirty="0" smtClean="0"/>
              <a:t> or </a:t>
            </a:r>
            <a:r>
              <a:rPr lang="sv-SE" b="1" dirty="0" err="1" smtClean="0"/>
              <a:t>component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As a service or 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Message</a:t>
            </a:r>
            <a:r>
              <a:rPr lang="sv-SE" b="1" dirty="0" smtClean="0"/>
              <a:t> </a:t>
            </a:r>
            <a:r>
              <a:rPr lang="sv-SE" b="1" dirty="0" err="1" smtClean="0"/>
              <a:t>routing</a:t>
            </a:r>
            <a:r>
              <a:rPr lang="sv-SE" b="1" dirty="0" smtClean="0"/>
              <a:t>, </a:t>
            </a:r>
            <a:r>
              <a:rPr lang="sv-SE" b="1" dirty="0" err="1" smtClean="0"/>
              <a:t>e.g</a:t>
            </a:r>
            <a:r>
              <a:rPr lang="sv-SE" b="1" dirty="0" smtClean="0"/>
              <a:t>. round </a:t>
            </a:r>
            <a:r>
              <a:rPr lang="sv-SE" b="1" dirty="0" err="1" smtClean="0"/>
              <a:t>robin</a:t>
            </a:r>
            <a:r>
              <a:rPr lang="sv-SE" b="1" dirty="0" smtClean="0"/>
              <a:t> or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r>
              <a:rPr lang="sv-SE" b="1" dirty="0" err="1" smtClean="0"/>
              <a:t>Entity</a:t>
            </a:r>
            <a:r>
              <a:rPr lang="sv-SE" b="1" dirty="0" smtClean="0"/>
              <a:t> or </a:t>
            </a:r>
            <a:r>
              <a:rPr lang="sv-SE" b="1" dirty="0" err="1" smtClean="0"/>
              <a:t>aggregate</a:t>
            </a:r>
            <a:r>
              <a:rPr lang="sv-SE" b="1" dirty="0" smtClean="0"/>
              <a:t> </a:t>
            </a:r>
            <a:r>
              <a:rPr lang="sv-SE" b="1" dirty="0" err="1" smtClean="0"/>
              <a:t>root</a:t>
            </a:r>
            <a:r>
              <a:rPr lang="sv-SE" b="1" dirty="0" smtClean="0"/>
              <a:t> </a:t>
            </a:r>
            <a:r>
              <a:rPr lang="sv-SE" b="1" dirty="0" err="1" smtClean="0"/>
              <a:t>a´la</a:t>
            </a:r>
            <a:r>
              <a:rPr lang="sv-SE" b="1" dirty="0" smtClean="0"/>
              <a:t> CQRS / </a:t>
            </a:r>
            <a:r>
              <a:rPr lang="sv-SE" b="1" dirty="0" err="1" smtClean="0"/>
              <a:t>Domain</a:t>
            </a:r>
            <a:r>
              <a:rPr lang="sv-SE" b="1" dirty="0" smtClean="0"/>
              <a:t> driven design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Products </a:t>
            </a:r>
            <a:r>
              <a:rPr lang="sv-SE" b="1" dirty="0" err="1" smtClean="0"/>
              <a:t>basered</a:t>
            </a:r>
            <a:r>
              <a:rPr lang="sv-SE" b="1" dirty="0" smtClean="0"/>
              <a:t> on the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(JVM Akka)</a:t>
            </a:r>
          </a:p>
          <a:p>
            <a:pPr marL="0" indent="0">
              <a:buNone/>
            </a:pPr>
            <a:r>
              <a:rPr lang="sv-SE" b="1" dirty="0" smtClean="0"/>
              <a:t>Walmart.com </a:t>
            </a:r>
            <a:r>
              <a:rPr lang="sv-SE" b="1" dirty="0"/>
              <a:t>(JVM Akka</a:t>
            </a:r>
            <a:r>
              <a:rPr lang="sv-SE" b="1" dirty="0" smtClean="0"/>
              <a:t>)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Azure</a:t>
            </a:r>
            <a:r>
              <a:rPr lang="sv-SE" b="1" dirty="0" smtClean="0"/>
              <a:t> Service </a:t>
            </a:r>
            <a:r>
              <a:rPr lang="sv-SE" b="1" dirty="0" err="1" smtClean="0"/>
              <a:t>Fabric</a:t>
            </a:r>
            <a:r>
              <a:rPr lang="sv-SE" b="1" dirty="0" smtClean="0"/>
              <a:t> alternative </a:t>
            </a:r>
            <a:r>
              <a:rPr lang="sv-SE" b="1" dirty="0" err="1" smtClean="0"/>
              <a:t>backend</a:t>
            </a:r>
            <a:r>
              <a:rPr lang="sv-SE" b="1" dirty="0" smtClean="0"/>
              <a:t> (Akka.NET)</a:t>
            </a:r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Create</a:t>
            </a:r>
            <a:r>
              <a:rPr lang="sv-SE" b="1" dirty="0" smtClean="0"/>
              <a:t> </a:t>
            </a:r>
            <a:r>
              <a:rPr lang="sv-SE" b="1" dirty="0" err="1" smtClean="0"/>
              <a:t>your</a:t>
            </a:r>
            <a:r>
              <a:rPr lang="sv-SE" b="1" dirty="0" smtClean="0"/>
              <a:t> </a:t>
            </a:r>
            <a:r>
              <a:rPr lang="sv-SE" b="1" dirty="0" err="1" smtClean="0"/>
              <a:t>first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789455" y="3698812"/>
            <a:ext cx="2613089" cy="2613088"/>
            <a:chOff x="1299223" y="3898196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1299223" y="3898196"/>
              <a:ext cx="2613089" cy="2613088"/>
              <a:chOff x="4662738" y="3954548"/>
              <a:chExt cx="2613089" cy="261308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662738" y="3954548"/>
                <a:ext cx="2613089" cy="2613088"/>
                <a:chOff x="2500643" y="316321"/>
                <a:chExt cx="2613089" cy="2613088"/>
              </a:xfrm>
            </p:grpSpPr>
            <p:sp>
              <p:nvSpPr>
                <p:cNvPr id="21" name="Freeform 20"/>
                <p:cNvSpPr/>
                <p:nvPr/>
              </p:nvSpPr>
              <p:spPr>
                <a:xfrm>
                  <a:off x="2500643" y="316321"/>
                  <a:ext cx="2613089" cy="2613088"/>
                </a:xfrm>
                <a:custGeom>
                  <a:avLst/>
                  <a:gdLst>
                    <a:gd name="connsiteX0" fmla="*/ 675551 w 2613089"/>
                    <a:gd name="connsiteY0" fmla="*/ 2336863 h 2613088"/>
                    <a:gd name="connsiteX1" fmla="*/ 927753 w 2613089"/>
                    <a:gd name="connsiteY1" fmla="*/ 2336863 h 2613088"/>
                    <a:gd name="connsiteX2" fmla="*/ 801652 w 2613089"/>
                    <a:gd name="connsiteY2" fmla="*/ 2613088 h 2613088"/>
                    <a:gd name="connsiteX3" fmla="*/ 1012145 w 2613089"/>
                    <a:gd name="connsiteY3" fmla="*/ 2336862 h 2613088"/>
                    <a:gd name="connsiteX4" fmla="*/ 1264347 w 2613089"/>
                    <a:gd name="connsiteY4" fmla="*/ 2336862 h 2613088"/>
                    <a:gd name="connsiteX5" fmla="*/ 1138246 w 2613089"/>
                    <a:gd name="connsiteY5" fmla="*/ 2613087 h 2613088"/>
                    <a:gd name="connsiteX6" fmla="*/ 1685333 w 2613089"/>
                    <a:gd name="connsiteY6" fmla="*/ 2336861 h 2613088"/>
                    <a:gd name="connsiteX7" fmla="*/ 1937535 w 2613089"/>
                    <a:gd name="connsiteY7" fmla="*/ 2336861 h 2613088"/>
                    <a:gd name="connsiteX8" fmla="*/ 1811434 w 2613089"/>
                    <a:gd name="connsiteY8" fmla="*/ 2613086 h 2613088"/>
                    <a:gd name="connsiteX9" fmla="*/ 1348739 w 2613089"/>
                    <a:gd name="connsiteY9" fmla="*/ 2336860 h 2613088"/>
                    <a:gd name="connsiteX10" fmla="*/ 1600941 w 2613089"/>
                    <a:gd name="connsiteY10" fmla="*/ 2336860 h 2613088"/>
                    <a:gd name="connsiteX11" fmla="*/ 1474840 w 2613089"/>
                    <a:gd name="connsiteY11" fmla="*/ 2613085 h 2613088"/>
                    <a:gd name="connsiteX12" fmla="*/ 2336864 w 2613089"/>
                    <a:gd name="connsiteY12" fmla="*/ 1685332 h 2613088"/>
                    <a:gd name="connsiteX13" fmla="*/ 2613089 w 2613089"/>
                    <a:gd name="connsiteY13" fmla="*/ 1811433 h 2613088"/>
                    <a:gd name="connsiteX14" fmla="*/ 2336864 w 2613089"/>
                    <a:gd name="connsiteY14" fmla="*/ 1937534 h 2613088"/>
                    <a:gd name="connsiteX15" fmla="*/ 276227 w 2613089"/>
                    <a:gd name="connsiteY15" fmla="*/ 1685332 h 2613088"/>
                    <a:gd name="connsiteX16" fmla="*/ 276227 w 2613089"/>
                    <a:gd name="connsiteY16" fmla="*/ 1937534 h 2613088"/>
                    <a:gd name="connsiteX17" fmla="*/ 2 w 2613089"/>
                    <a:gd name="connsiteY17" fmla="*/ 1811433 h 2613088"/>
                    <a:gd name="connsiteX18" fmla="*/ 2336863 w 2613089"/>
                    <a:gd name="connsiteY18" fmla="*/ 1348738 h 2613088"/>
                    <a:gd name="connsiteX19" fmla="*/ 2613088 w 2613089"/>
                    <a:gd name="connsiteY19" fmla="*/ 1474839 h 2613088"/>
                    <a:gd name="connsiteX20" fmla="*/ 2336863 w 2613089"/>
                    <a:gd name="connsiteY20" fmla="*/ 1600940 h 2613088"/>
                    <a:gd name="connsiteX21" fmla="*/ 276228 w 2613089"/>
                    <a:gd name="connsiteY21" fmla="*/ 1348738 h 2613088"/>
                    <a:gd name="connsiteX22" fmla="*/ 276228 w 2613089"/>
                    <a:gd name="connsiteY22" fmla="*/ 1600940 h 2613088"/>
                    <a:gd name="connsiteX23" fmla="*/ 3 w 2613089"/>
                    <a:gd name="connsiteY23" fmla="*/ 1474839 h 2613088"/>
                    <a:gd name="connsiteX24" fmla="*/ 2336861 w 2613089"/>
                    <a:gd name="connsiteY24" fmla="*/ 1012144 h 2613088"/>
                    <a:gd name="connsiteX25" fmla="*/ 2613086 w 2613089"/>
                    <a:gd name="connsiteY25" fmla="*/ 1138245 h 2613088"/>
                    <a:gd name="connsiteX26" fmla="*/ 2336861 w 2613089"/>
                    <a:gd name="connsiteY26" fmla="*/ 1264346 h 2613088"/>
                    <a:gd name="connsiteX27" fmla="*/ 276226 w 2613089"/>
                    <a:gd name="connsiteY27" fmla="*/ 1012144 h 2613088"/>
                    <a:gd name="connsiteX28" fmla="*/ 276226 w 2613089"/>
                    <a:gd name="connsiteY28" fmla="*/ 1264346 h 2613088"/>
                    <a:gd name="connsiteX29" fmla="*/ 1 w 2613089"/>
                    <a:gd name="connsiteY29" fmla="*/ 1138245 h 2613088"/>
                    <a:gd name="connsiteX30" fmla="*/ 2336862 w 2613089"/>
                    <a:gd name="connsiteY30" fmla="*/ 675550 h 2613088"/>
                    <a:gd name="connsiteX31" fmla="*/ 2613087 w 2613089"/>
                    <a:gd name="connsiteY31" fmla="*/ 801651 h 2613088"/>
                    <a:gd name="connsiteX32" fmla="*/ 2336862 w 2613089"/>
                    <a:gd name="connsiteY32" fmla="*/ 927752 h 2613088"/>
                    <a:gd name="connsiteX33" fmla="*/ 276225 w 2613089"/>
                    <a:gd name="connsiteY33" fmla="*/ 675550 h 2613088"/>
                    <a:gd name="connsiteX34" fmla="*/ 276225 w 2613089"/>
                    <a:gd name="connsiteY34" fmla="*/ 927752 h 2613088"/>
                    <a:gd name="connsiteX35" fmla="*/ 0 w 2613089"/>
                    <a:gd name="connsiteY35" fmla="*/ 801651 h 2613088"/>
                    <a:gd name="connsiteX36" fmla="*/ 1138246 w 2613089"/>
                    <a:gd name="connsiteY36" fmla="*/ 3 h 2613088"/>
                    <a:gd name="connsiteX37" fmla="*/ 1264347 w 2613089"/>
                    <a:gd name="connsiteY37" fmla="*/ 276229 h 2613088"/>
                    <a:gd name="connsiteX38" fmla="*/ 1012145 w 2613089"/>
                    <a:gd name="connsiteY38" fmla="*/ 276229 h 2613088"/>
                    <a:gd name="connsiteX39" fmla="*/ 801652 w 2613089"/>
                    <a:gd name="connsiteY39" fmla="*/ 2 h 2613088"/>
                    <a:gd name="connsiteX40" fmla="*/ 927753 w 2613089"/>
                    <a:gd name="connsiteY40" fmla="*/ 276227 h 2613088"/>
                    <a:gd name="connsiteX41" fmla="*/ 675551 w 2613089"/>
                    <a:gd name="connsiteY41" fmla="*/ 276227 h 2613088"/>
                    <a:gd name="connsiteX42" fmla="*/ 1474840 w 2613089"/>
                    <a:gd name="connsiteY42" fmla="*/ 1 h 2613088"/>
                    <a:gd name="connsiteX43" fmla="*/ 1600941 w 2613089"/>
                    <a:gd name="connsiteY43" fmla="*/ 276227 h 2613088"/>
                    <a:gd name="connsiteX44" fmla="*/ 1348739 w 2613089"/>
                    <a:gd name="connsiteY44" fmla="*/ 276227 h 2613088"/>
                    <a:gd name="connsiteX45" fmla="*/ 1811434 w 2613089"/>
                    <a:gd name="connsiteY45" fmla="*/ 0 h 2613088"/>
                    <a:gd name="connsiteX46" fmla="*/ 1937535 w 2613089"/>
                    <a:gd name="connsiteY46" fmla="*/ 276226 h 2613088"/>
                    <a:gd name="connsiteX47" fmla="*/ 1685333 w 2613089"/>
                    <a:gd name="connsiteY47" fmla="*/ 276226 h 2613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613089" h="2613088">
                      <a:moveTo>
                        <a:pt x="675551" y="2336863"/>
                      </a:moveTo>
                      <a:lnTo>
                        <a:pt x="927753" y="2336863"/>
                      </a:lnTo>
                      <a:lnTo>
                        <a:pt x="801652" y="2613088"/>
                      </a:lnTo>
                      <a:close/>
                      <a:moveTo>
                        <a:pt x="1012145" y="2336862"/>
                      </a:moveTo>
                      <a:lnTo>
                        <a:pt x="1264347" y="2336862"/>
                      </a:lnTo>
                      <a:lnTo>
                        <a:pt x="1138246" y="2613087"/>
                      </a:lnTo>
                      <a:close/>
                      <a:moveTo>
                        <a:pt x="1685333" y="2336861"/>
                      </a:moveTo>
                      <a:lnTo>
                        <a:pt x="1937535" y="2336861"/>
                      </a:lnTo>
                      <a:lnTo>
                        <a:pt x="1811434" y="2613086"/>
                      </a:lnTo>
                      <a:close/>
                      <a:moveTo>
                        <a:pt x="1348739" y="2336860"/>
                      </a:moveTo>
                      <a:lnTo>
                        <a:pt x="1600941" y="2336860"/>
                      </a:lnTo>
                      <a:lnTo>
                        <a:pt x="1474840" y="2613085"/>
                      </a:lnTo>
                      <a:close/>
                      <a:moveTo>
                        <a:pt x="2336864" y="1685332"/>
                      </a:moveTo>
                      <a:lnTo>
                        <a:pt x="2613089" y="1811433"/>
                      </a:lnTo>
                      <a:lnTo>
                        <a:pt x="2336864" y="1937534"/>
                      </a:lnTo>
                      <a:close/>
                      <a:moveTo>
                        <a:pt x="276227" y="1685332"/>
                      </a:moveTo>
                      <a:lnTo>
                        <a:pt x="276227" y="1937534"/>
                      </a:lnTo>
                      <a:lnTo>
                        <a:pt x="2" y="1811433"/>
                      </a:lnTo>
                      <a:close/>
                      <a:moveTo>
                        <a:pt x="2336863" y="1348738"/>
                      </a:moveTo>
                      <a:lnTo>
                        <a:pt x="2613088" y="1474839"/>
                      </a:lnTo>
                      <a:lnTo>
                        <a:pt x="2336863" y="1600940"/>
                      </a:lnTo>
                      <a:close/>
                      <a:moveTo>
                        <a:pt x="276228" y="1348738"/>
                      </a:moveTo>
                      <a:lnTo>
                        <a:pt x="276228" y="1600940"/>
                      </a:lnTo>
                      <a:lnTo>
                        <a:pt x="3" y="1474839"/>
                      </a:lnTo>
                      <a:close/>
                      <a:moveTo>
                        <a:pt x="2336861" y="1012144"/>
                      </a:moveTo>
                      <a:lnTo>
                        <a:pt x="2613086" y="1138245"/>
                      </a:lnTo>
                      <a:lnTo>
                        <a:pt x="2336861" y="1264346"/>
                      </a:lnTo>
                      <a:close/>
                      <a:moveTo>
                        <a:pt x="276226" y="1012144"/>
                      </a:moveTo>
                      <a:lnTo>
                        <a:pt x="276226" y="1264346"/>
                      </a:lnTo>
                      <a:lnTo>
                        <a:pt x="1" y="1138245"/>
                      </a:lnTo>
                      <a:close/>
                      <a:moveTo>
                        <a:pt x="2336862" y="675550"/>
                      </a:moveTo>
                      <a:lnTo>
                        <a:pt x="2613087" y="801651"/>
                      </a:lnTo>
                      <a:lnTo>
                        <a:pt x="2336862" y="927752"/>
                      </a:lnTo>
                      <a:close/>
                      <a:moveTo>
                        <a:pt x="276225" y="675550"/>
                      </a:moveTo>
                      <a:lnTo>
                        <a:pt x="276225" y="927752"/>
                      </a:lnTo>
                      <a:lnTo>
                        <a:pt x="0" y="801651"/>
                      </a:lnTo>
                      <a:close/>
                      <a:moveTo>
                        <a:pt x="1138246" y="3"/>
                      </a:moveTo>
                      <a:lnTo>
                        <a:pt x="1264347" y="276229"/>
                      </a:lnTo>
                      <a:lnTo>
                        <a:pt x="1012145" y="276229"/>
                      </a:lnTo>
                      <a:close/>
                      <a:moveTo>
                        <a:pt x="801652" y="2"/>
                      </a:moveTo>
                      <a:lnTo>
                        <a:pt x="927753" y="276227"/>
                      </a:lnTo>
                      <a:lnTo>
                        <a:pt x="675551" y="276227"/>
                      </a:lnTo>
                      <a:close/>
                      <a:moveTo>
                        <a:pt x="1474840" y="1"/>
                      </a:moveTo>
                      <a:lnTo>
                        <a:pt x="1600941" y="276227"/>
                      </a:lnTo>
                      <a:lnTo>
                        <a:pt x="1348739" y="276227"/>
                      </a:lnTo>
                      <a:close/>
                      <a:moveTo>
                        <a:pt x="1811434" y="0"/>
                      </a:moveTo>
                      <a:lnTo>
                        <a:pt x="1937535" y="276226"/>
                      </a:lnTo>
                      <a:lnTo>
                        <a:pt x="1685333" y="276226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2" name="Octagon 21"/>
                <p:cNvSpPr/>
                <p:nvPr/>
              </p:nvSpPr>
              <p:spPr>
                <a:xfrm>
                  <a:off x="2763606" y="590106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rgbClr val="2E2E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3" name="Octagon 16"/>
                <p:cNvSpPr/>
                <p:nvPr/>
              </p:nvSpPr>
              <p:spPr>
                <a:xfrm>
                  <a:off x="3005254" y="590106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3005254" y="799252"/>
                  <a:ext cx="178213" cy="178213"/>
                </a:xfrm>
                <a:prstGeom prst="ellipse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5256455" y="4551259"/>
                <a:ext cx="1416559" cy="1417223"/>
                <a:chOff x="1753933" y="2029826"/>
                <a:chExt cx="1416559" cy="141722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1753933" y="2029826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2495550" y="2029826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accent1">
                    <a:lumMod val="75000"/>
                    <a:alpha val="5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1753933" y="2771775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accent1">
                    <a:lumMod val="75000"/>
                    <a:alpha val="5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2495550" y="2771775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accent1">
                    <a:lumMod val="75000"/>
                    <a:alpha val="5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0" name="Oval 59"/>
            <p:cNvSpPr/>
            <p:nvPr/>
          </p:nvSpPr>
          <p:spPr>
            <a:xfrm>
              <a:off x="2088211" y="4690344"/>
              <a:ext cx="284400" cy="2844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8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78" name="Straight Connector 77"/>
            <p:cNvCxnSpPr>
              <a:stCxn id="93" idx="2"/>
              <a:endCxn id="9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2"/>
              <a:endCxn id="9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1" idx="2"/>
              <a:endCxn id="8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8" idx="4"/>
              <a:endCxn id="9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2"/>
              <a:endCxn id="10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0" idx="3"/>
              <a:endCxn id="8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3" idx="4"/>
              <a:endCxn id="9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3" idx="5"/>
              <a:endCxn id="9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8" idx="5"/>
              <a:endCxn id="9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3" idx="6"/>
              <a:endCxn id="9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7" name="Straight Connector 96"/>
            <p:cNvCxnSpPr>
              <a:stCxn id="101" idx="2"/>
              <a:endCxn id="9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9" name="Straight Connector 98"/>
            <p:cNvCxnSpPr>
              <a:stCxn id="101" idx="7"/>
              <a:endCxn id="10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b="1" dirty="0" smtClean="0"/>
              <a:t>Classic .NET system</a:t>
            </a:r>
            <a:endParaRPr lang="sv-SE" sz="36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497526" cy="724230"/>
            <a:chOff x="236379" y="3269379"/>
            <a:chExt cx="2273532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273532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Component/</a:t>
              </a:r>
              <a:r>
                <a:rPr lang="sv-SE" sz="1200" dirty="0" err="1" smtClean="0"/>
                <a:t>Object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8088518" y="2054648"/>
            <a:ext cx="2613089" cy="2613088"/>
            <a:chOff x="4662738" y="3954548"/>
            <a:chExt cx="2613089" cy="2613088"/>
          </a:xfrm>
        </p:grpSpPr>
        <p:grpSp>
          <p:nvGrpSpPr>
            <p:cNvPr id="27" name="Group 2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0" name="Octagon 3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747878" y="2054648"/>
            <a:ext cx="2613089" cy="2613088"/>
            <a:chOff x="4662738" y="3954548"/>
            <a:chExt cx="2613089" cy="2613088"/>
          </a:xfrm>
        </p:grpSpPr>
        <p:grpSp>
          <p:nvGrpSpPr>
            <p:cNvPr id="44" name="Group 4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2" name="Freeform 5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3" name="Octagon 5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1372965" y="2054648"/>
            <a:ext cx="2613089" cy="2613088"/>
            <a:chOff x="4662738" y="3954548"/>
            <a:chExt cx="2613089" cy="2613088"/>
          </a:xfrm>
        </p:grpSpPr>
        <p:grpSp>
          <p:nvGrpSpPr>
            <p:cNvPr id="57" name="Group 5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Octagon 6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3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ounded Rectangle 94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Build</a:t>
            </a:r>
            <a:r>
              <a:rPr lang="sv-SE" b="1" dirty="0" smtClean="0"/>
              <a:t> a </a:t>
            </a:r>
            <a:r>
              <a:rPr lang="sv-SE" b="1" dirty="0" err="1" smtClean="0"/>
              <a:t>chat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29" name="Group 28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48" name="Group 4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5" name="Octagon 5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59" name="Group 58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5" name="Freeform 6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Octagon 6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70" name="Straight Connector 69"/>
            <p:cNvCxnSpPr>
              <a:stCxn id="85" idx="2"/>
              <a:endCxn id="8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3" idx="2"/>
              <a:endCxn id="8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3" idx="2"/>
              <a:endCxn id="8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0" idx="4"/>
              <a:endCxn id="8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2" idx="2"/>
              <a:endCxn id="9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2" idx="3"/>
              <a:endCxn id="8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5" idx="4"/>
              <a:endCxn id="8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5" idx="5"/>
              <a:endCxn id="8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90" idx="5"/>
              <a:endCxn id="8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6"/>
              <a:endCxn id="8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3" idx="2"/>
              <a:endCxn id="9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1" name="Straight Connector 90"/>
            <p:cNvCxnSpPr>
              <a:stCxn id="93" idx="7"/>
              <a:endCxn id="9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1" name="Group 3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5" name="Octagon 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49" name="Group 48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6" name="Octagon 5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71" name="Straight Connector 70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" name="Freeform 2"/>
          <p:cNvSpPr/>
          <p:nvPr/>
        </p:nvSpPr>
        <p:spPr>
          <a:xfrm>
            <a:off x="6302629" y="3312408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8" name="Freeform 17"/>
          <p:cNvSpPr/>
          <p:nvPr/>
        </p:nvSpPr>
        <p:spPr>
          <a:xfrm>
            <a:off x="3872374" y="3312408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05438" y="3106494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5952823" y="3022172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5672350" y="2987045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A router </a:t>
            </a:r>
            <a:r>
              <a:rPr lang="sv-SE" b="1" dirty="0" err="1" smtClean="0"/>
              <a:t>delegates</a:t>
            </a:r>
            <a:r>
              <a:rPr lang="sv-SE" b="1" dirty="0" smtClean="0"/>
              <a:t> </a:t>
            </a:r>
            <a:r>
              <a:rPr lang="sv-SE" b="1" dirty="0" err="1" smtClean="0"/>
              <a:t>messages</a:t>
            </a:r>
            <a:r>
              <a:rPr lang="sv-SE" b="1" dirty="0" smtClean="0"/>
              <a:t> to </a:t>
            </a:r>
            <a:r>
              <a:rPr lang="sv-SE" b="1" dirty="0" err="1" smtClean="0"/>
              <a:t>other</a:t>
            </a:r>
            <a:r>
              <a:rPr lang="sv-SE" b="1" dirty="0" smtClean="0"/>
              <a:t> ”</a:t>
            </a:r>
            <a:r>
              <a:rPr lang="sv-SE" b="1" dirty="0" err="1" smtClean="0"/>
              <a:t>routee</a:t>
            </a:r>
            <a:r>
              <a:rPr lang="sv-SE" b="1" dirty="0" smtClean="0"/>
              <a:t>” </a:t>
            </a: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2158409" y="2036511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Notifies</a:t>
            </a:r>
            <a:r>
              <a:rPr lang="sv-SE" sz="1600" dirty="0">
                <a:solidFill>
                  <a:schemeClr val="bg1"/>
                </a:solidFill>
              </a:rPr>
              <a:t> all ”</a:t>
            </a:r>
            <a:r>
              <a:rPr lang="sv-SE" sz="1600" dirty="0" err="1">
                <a:solidFill>
                  <a:schemeClr val="bg1"/>
                </a:solidFill>
              </a:rPr>
              <a:t>routees</a:t>
            </a:r>
            <a:r>
              <a:rPr lang="sv-SE" sz="16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8839822" y="2591931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Scale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up</a:t>
            </a:r>
            <a:r>
              <a:rPr lang="sv-S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8839822" y="3524030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bg1"/>
                </a:solidFill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54763" y="331170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678126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931268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77360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947850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574745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947849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952953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98699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40362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81399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572772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2161245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572771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577875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36010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7767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418710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945877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534350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9458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9509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72706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514369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55406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531283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90131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531283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531794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Callout 39"/>
          <p:cNvSpPr/>
          <p:nvPr/>
        </p:nvSpPr>
        <p:spPr>
          <a:xfrm>
            <a:off x="10002793" y="2310236"/>
            <a:ext cx="1633683" cy="607669"/>
          </a:xfrm>
          <a:prstGeom prst="wedgeEllipseCallout">
            <a:avLst>
              <a:gd name="adj1" fmla="val -63263"/>
              <a:gd name="adj2" fmla="val 182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Scale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up</a:t>
            </a:r>
            <a:r>
              <a:rPr lang="sv-S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1" name="Oval Callout 40"/>
          <p:cNvSpPr/>
          <p:nvPr/>
        </p:nvSpPr>
        <p:spPr>
          <a:xfrm>
            <a:off x="1577241" y="2337083"/>
            <a:ext cx="1575495" cy="607669"/>
          </a:xfrm>
          <a:prstGeom prst="wedgeEllipseCallout">
            <a:avLst>
              <a:gd name="adj1" fmla="val 61545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Scale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out</a:t>
            </a:r>
            <a:r>
              <a:rPr lang="sv-S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40049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77870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5138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398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771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5138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353665" y="4342271"/>
            <a:ext cx="2792261" cy="1129381"/>
          </a:xfrm>
          <a:prstGeom prst="wedgeEllipseCallout">
            <a:avLst>
              <a:gd name="adj1" fmla="val -13438"/>
              <a:gd name="adj2" fmla="val -61559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Affinity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between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hash</a:t>
            </a:r>
            <a:r>
              <a:rPr lang="sv-SE" sz="1600" dirty="0">
                <a:solidFill>
                  <a:schemeClr val="bg1"/>
                </a:solidFill>
              </a:rPr>
              <a:t> index and </a:t>
            </a:r>
            <a:r>
              <a:rPr lang="sv-SE" sz="1600" dirty="0" err="1">
                <a:solidFill>
                  <a:schemeClr val="bg1"/>
                </a:solidFill>
              </a:rPr>
              <a:t>routee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>
            <p:custDataLst>
              <p:custData r:id="rId1"/>
            </p:custDataLst>
          </p:nvPr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Callout 49"/>
          <p:cNvSpPr/>
          <p:nvPr/>
        </p:nvSpPr>
        <p:spPr>
          <a:xfrm>
            <a:off x="4424517" y="1478686"/>
            <a:ext cx="2168912" cy="767467"/>
          </a:xfrm>
          <a:prstGeom prst="wedgeEllipseCallout">
            <a:avLst>
              <a:gd name="adj1" fmla="val 59426"/>
              <a:gd name="adj2" fmla="val 18301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 smtClean="0">
                <a:solidFill>
                  <a:schemeClr val="bg1"/>
                </a:solidFill>
              </a:rPr>
              <a:t>Prevents</a:t>
            </a:r>
            <a:r>
              <a:rPr lang="sv-SE" sz="1600" dirty="0" smtClean="0">
                <a:solidFill>
                  <a:schemeClr val="bg1"/>
                </a:solidFill>
              </a:rPr>
              <a:t> race </a:t>
            </a:r>
            <a:r>
              <a:rPr lang="sv-SE" sz="1600" dirty="0" err="1" smtClean="0">
                <a:solidFill>
                  <a:schemeClr val="bg1"/>
                </a:solidFill>
              </a:rPr>
              <a:t>conditions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Oval Callout 18"/>
          <p:cNvSpPr/>
          <p:nvPr/>
        </p:nvSpPr>
        <p:spPr>
          <a:xfrm>
            <a:off x="840665" y="4010620"/>
            <a:ext cx="4179545" cy="1195561"/>
          </a:xfrm>
          <a:prstGeom prst="wedgeEllipseCallout">
            <a:avLst>
              <a:gd name="adj1" fmla="val 2104"/>
              <a:gd name="adj2" fmla="val -75663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Similar</a:t>
            </a:r>
            <a:r>
              <a:rPr lang="sv-SE" sz="1600" dirty="0">
                <a:solidFill>
                  <a:schemeClr val="bg1"/>
                </a:solidFill>
              </a:rPr>
              <a:t> to broadcast, forwards the </a:t>
            </a:r>
            <a:r>
              <a:rPr lang="sv-SE" sz="1600" dirty="0" err="1">
                <a:solidFill>
                  <a:schemeClr val="bg1"/>
                </a:solidFill>
              </a:rPr>
              <a:t>first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reply</a:t>
            </a:r>
            <a:r>
              <a:rPr lang="sv-SE" sz="1600" dirty="0">
                <a:solidFill>
                  <a:schemeClr val="bg1"/>
                </a:solidFill>
              </a:rPr>
              <a:t> to the original </a:t>
            </a:r>
            <a:r>
              <a:rPr lang="sv-SE" sz="1600" dirty="0" err="1">
                <a:solidFill>
                  <a:schemeClr val="bg1"/>
                </a:solidFill>
              </a:rPr>
              <a:t>sender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Use</a:t>
            </a:r>
            <a:r>
              <a:rPr lang="sv-SE" b="1" dirty="0" smtClean="0"/>
              <a:t>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Error</a:t>
            </a:r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handling in Java, C# and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Vendor</a:t>
            </a:r>
            <a:r>
              <a:rPr lang="sv-SE" sz="1400" b="1" dirty="0" smtClean="0"/>
              <a:t> </a:t>
            </a:r>
            <a:r>
              <a:rPr lang="sv-SE" sz="1400" b="1" dirty="0" err="1" smtClean="0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Insert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 guy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Refill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Gets </a:t>
              </a:r>
              <a:r>
                <a:rPr lang="sv-SE" sz="1400" b="1" dirty="0" err="1" smtClean="0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Need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more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r>
                <a:rPr lang="sv-SE" sz="1400" b="1" dirty="0" smtClean="0"/>
                <a:t>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0" y="0"/>
            <a:ext cx="12192000" cy="294508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err="1" smtClean="0"/>
              <a:t>Every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is </a:t>
            </a:r>
            <a:r>
              <a:rPr lang="sv-SE" b="1" dirty="0" err="1" smtClean="0"/>
              <a:t>being</a:t>
            </a:r>
            <a:r>
              <a:rPr lang="sv-SE" b="1" dirty="0" smtClean="0"/>
              <a:t> </a:t>
            </a:r>
            <a:r>
              <a:rPr lang="sv-SE" b="1" dirty="0" err="1" smtClean="0"/>
              <a:t>supervised</a:t>
            </a:r>
            <a:r>
              <a:rPr lang="sv-SE" b="1" dirty="0" smtClean="0"/>
              <a:t> by </a:t>
            </a:r>
            <a:r>
              <a:rPr lang="sv-SE" b="1" dirty="0" err="1" smtClean="0"/>
              <a:t>another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that</a:t>
            </a:r>
            <a:r>
              <a:rPr lang="sv-SE" b="1" dirty="0" smtClean="0"/>
              <a:t> </a:t>
            </a:r>
            <a:r>
              <a:rPr lang="sv-SE" b="1" dirty="0" err="1" smtClean="0"/>
              <a:t>dictates</a:t>
            </a:r>
            <a:r>
              <a:rPr lang="sv-SE" b="1" dirty="0" smtClean="0"/>
              <a:t> </a:t>
            </a:r>
            <a:r>
              <a:rPr lang="sv-SE" b="1" dirty="0" err="1" smtClean="0"/>
              <a:t>how</a:t>
            </a:r>
            <a:r>
              <a:rPr lang="sv-SE" b="1" dirty="0" smtClean="0"/>
              <a:t> </a:t>
            </a:r>
            <a:r>
              <a:rPr lang="sv-SE" b="1" dirty="0" err="1" smtClean="0"/>
              <a:t>failures</a:t>
            </a:r>
            <a:r>
              <a:rPr lang="sv-SE" b="1" dirty="0" smtClean="0"/>
              <a:t> </a:t>
            </a:r>
            <a:r>
              <a:rPr lang="sv-SE" b="1" dirty="0" err="1" smtClean="0"/>
              <a:t>should</a:t>
            </a:r>
            <a:r>
              <a:rPr lang="sv-SE" b="1" dirty="0" smtClean="0"/>
              <a:t> be handled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 supervisor </a:t>
            </a:r>
            <a:r>
              <a:rPr lang="sv-SE" b="1" dirty="0" err="1" smtClean="0"/>
              <a:t>can</a:t>
            </a:r>
            <a:r>
              <a:rPr lang="sv-SE" b="1" dirty="0" smtClean="0"/>
              <a:t> </a:t>
            </a:r>
            <a:r>
              <a:rPr lang="sv-SE" b="1" dirty="0" err="1" smtClean="0"/>
              <a:t>decide</a:t>
            </a:r>
            <a:r>
              <a:rPr lang="sv-SE" b="1" dirty="0" smtClean="0"/>
              <a:t> to:</a:t>
            </a:r>
          </a:p>
          <a:p>
            <a:r>
              <a:rPr lang="sv-SE" b="1" dirty="0" smtClean="0"/>
              <a:t>Force a </a:t>
            </a:r>
            <a:r>
              <a:rPr lang="sv-SE" b="1" dirty="0" err="1" smtClean="0"/>
              <a:t>restart</a:t>
            </a:r>
            <a:endParaRPr lang="sv-SE" b="1" dirty="0" smtClean="0"/>
          </a:p>
          <a:p>
            <a:r>
              <a:rPr lang="sv-SE" b="1" dirty="0" err="1" smtClean="0"/>
              <a:t>Terminate</a:t>
            </a:r>
            <a:endParaRPr lang="sv-SE" b="1" dirty="0" smtClean="0"/>
          </a:p>
          <a:p>
            <a:r>
              <a:rPr lang="sv-SE" b="1" dirty="0" err="1" smtClean="0"/>
              <a:t>Ignore</a:t>
            </a:r>
            <a:r>
              <a:rPr lang="sv-SE" b="1" dirty="0" smtClean="0"/>
              <a:t> and </a:t>
            </a:r>
            <a:r>
              <a:rPr lang="sv-SE" b="1" dirty="0" err="1" smtClean="0"/>
              <a:t>resume</a:t>
            </a:r>
            <a:endParaRPr lang="sv-SE" b="1" dirty="0" smtClean="0"/>
          </a:p>
          <a:p>
            <a:r>
              <a:rPr lang="sv-SE" b="1" dirty="0" err="1" smtClean="0"/>
              <a:t>Escalate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 to </a:t>
            </a:r>
            <a:r>
              <a:rPr lang="sv-SE" b="1" dirty="0" err="1" smtClean="0"/>
              <a:t>it’s</a:t>
            </a:r>
            <a:r>
              <a:rPr lang="sv-SE" b="1" dirty="0" smtClean="0"/>
              <a:t> </a:t>
            </a:r>
            <a:r>
              <a:rPr lang="sv-SE" b="1" dirty="0" err="1" smtClean="0"/>
              <a:t>own</a:t>
            </a:r>
            <a:r>
              <a:rPr lang="sv-SE" b="1" dirty="0" smtClean="0"/>
              <a:t>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>
                <a:solidFill>
                  <a:schemeClr val="bg1"/>
                </a:solidFill>
              </a:rPr>
              <a:t>OneForOne</a:t>
            </a:r>
            <a:r>
              <a:rPr lang="sv-SE" sz="1600" dirty="0">
                <a:solidFill>
                  <a:schemeClr val="bg1"/>
                </a:solidFill>
              </a:rPr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AllForOne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400" dirty="0">
                <a:solidFill>
                  <a:schemeClr val="bg1"/>
                </a:solidFill>
              </a:rPr>
              <a:t>supervisor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or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</a:t>
            </a:r>
            <a:r>
              <a:rPr lang="sv-SE" b="1" dirty="0" err="1" smtClean="0"/>
              <a:t>means</a:t>
            </a:r>
            <a:r>
              <a:rPr lang="sv-SE" b="1" dirty="0" smtClean="0"/>
              <a:t> </a:t>
            </a:r>
            <a:r>
              <a:rPr lang="sv-SE" b="1" dirty="0" err="1" smtClean="0"/>
              <a:t>that</a:t>
            </a:r>
            <a:r>
              <a:rPr lang="sv-SE" b="1" dirty="0" smtClean="0"/>
              <a:t> an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can</a:t>
            </a:r>
            <a:r>
              <a:rPr lang="sv-SE" b="1" dirty="0" smtClean="0"/>
              <a:t> </a:t>
            </a:r>
            <a:r>
              <a:rPr lang="sv-SE" b="1" dirty="0" err="1" smtClean="0"/>
              <a:t>decide</a:t>
            </a:r>
            <a:r>
              <a:rPr lang="sv-SE" b="1" dirty="0" smtClean="0"/>
              <a:t> </a:t>
            </a:r>
            <a:r>
              <a:rPr lang="sv-SE" b="1" dirty="0" err="1" smtClean="0"/>
              <a:t>how</a:t>
            </a:r>
            <a:r>
              <a:rPr lang="sv-SE" b="1" dirty="0" smtClean="0"/>
              <a:t> it </a:t>
            </a:r>
            <a:r>
              <a:rPr lang="sv-SE" b="1" dirty="0" err="1" smtClean="0"/>
              <a:t>should</a:t>
            </a:r>
            <a:r>
              <a:rPr lang="sv-SE" b="1" dirty="0" smtClean="0"/>
              <a:t> process the </a:t>
            </a:r>
            <a:r>
              <a:rPr lang="sv-SE" b="1" dirty="0" err="1" smtClean="0"/>
              <a:t>next</a:t>
            </a:r>
            <a:r>
              <a:rPr lang="sv-SE" b="1" dirty="0" smtClean="0"/>
              <a:t> </a:t>
            </a:r>
            <a:r>
              <a:rPr lang="sv-SE" b="1" dirty="0" err="1" smtClean="0"/>
              <a:t>incoming</a:t>
            </a:r>
            <a:r>
              <a:rPr lang="sv-SE" b="1" dirty="0" smtClean="0"/>
              <a:t> </a:t>
            </a:r>
            <a:r>
              <a:rPr lang="sv-SE" b="1" dirty="0" err="1" smtClean="0"/>
              <a:t>message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In Akka.NET </a:t>
            </a:r>
            <a:r>
              <a:rPr lang="sv-SE" b="1" dirty="0" err="1" smtClean="0"/>
              <a:t>this</a:t>
            </a:r>
            <a:r>
              <a:rPr lang="sv-SE" b="1" dirty="0" smtClean="0"/>
              <a:t> is handled by the .</a:t>
            </a:r>
            <a:r>
              <a:rPr lang="sv-SE" b="1" i="1" dirty="0" err="1" smtClean="0"/>
              <a:t>Become</a:t>
            </a:r>
            <a:r>
              <a:rPr lang="sv-SE" b="1" dirty="0" smtClean="0"/>
              <a:t> and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r>
              <a:rPr lang="sv-SE" b="1" i="1" dirty="0" smtClean="0"/>
              <a:t> </a:t>
            </a:r>
            <a:r>
              <a:rPr lang="sv-SE" b="1" dirty="0" err="1" smtClean="0"/>
              <a:t>methods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Very</a:t>
            </a:r>
            <a:r>
              <a:rPr lang="sv-SE" b="1" dirty="0" smtClean="0"/>
              <a:t> </a:t>
            </a:r>
            <a:r>
              <a:rPr lang="sv-SE" b="1" dirty="0" err="1" smtClean="0"/>
              <a:t>useful</a:t>
            </a:r>
            <a:r>
              <a:rPr lang="sv-SE" b="1" dirty="0" smtClean="0"/>
              <a:t> for </a:t>
            </a:r>
            <a:r>
              <a:rPr lang="sv-SE" b="1" dirty="0" err="1" smtClean="0"/>
              <a:t>creating</a:t>
            </a:r>
            <a:r>
              <a:rPr lang="sv-SE" b="1" dirty="0" smtClean="0"/>
              <a:t>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" y="234479"/>
            <a:ext cx="7241458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8379" y="360947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</a:t>
            </a:r>
            <a:r>
              <a:rPr lang="sv-SE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sv-SE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lang="sv-SE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2400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sz="2400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Other</a:t>
            </a:r>
            <a:r>
              <a:rPr lang="sv-SE" b="1" dirty="0" smtClean="0"/>
              <a:t> features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Cluster</a:t>
            </a:r>
            <a:endParaRPr lang="sv-SE" b="1" dirty="0"/>
          </a:p>
          <a:p>
            <a:r>
              <a:rPr lang="sv-SE" b="1" dirty="0" smtClean="0"/>
              <a:t>Cluster </a:t>
            </a:r>
            <a:r>
              <a:rPr lang="sv-SE" b="1" dirty="0" err="1" smtClean="0"/>
              <a:t>Sharding</a:t>
            </a:r>
            <a:endParaRPr lang="sv-SE" b="1" dirty="0" smtClean="0"/>
          </a:p>
          <a:p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 smtClean="0"/>
          </a:p>
          <a:p>
            <a:r>
              <a:rPr lang="sv-SE" b="1" dirty="0" err="1" smtClean="0"/>
              <a:t>Persistence</a:t>
            </a:r>
            <a:endParaRPr lang="sv-SE" b="1" dirty="0" smtClean="0"/>
          </a:p>
          <a:p>
            <a:r>
              <a:rPr lang="sv-SE" b="1" dirty="0" err="1" smtClean="0"/>
              <a:t>Finite</a:t>
            </a:r>
            <a:r>
              <a:rPr lang="sv-SE" b="1" dirty="0" smtClean="0"/>
              <a:t> State Machines</a:t>
            </a:r>
          </a:p>
          <a:p>
            <a:r>
              <a:rPr lang="sv-SE" b="1" dirty="0" smtClean="0"/>
              <a:t>F# API</a:t>
            </a:r>
          </a:p>
          <a:p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Q &amp; A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6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281" y="641555"/>
            <a:ext cx="9801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latin typeface="+mj-lt"/>
              </a:rPr>
              <a:t>Roger Johansson</a:t>
            </a:r>
            <a:endParaRPr lang="sv-SE" sz="96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7611" y="2402284"/>
            <a:ext cx="752641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/>
              <a:t>Akka.NET Co-</a:t>
            </a:r>
            <a:r>
              <a:rPr lang="sv-SE" sz="4000" b="1" dirty="0" err="1" smtClean="0"/>
              <a:t>Founder</a:t>
            </a:r>
            <a:r>
              <a:rPr lang="sv-SE" sz="1600" b="1" dirty="0"/>
              <a:t/>
            </a:r>
            <a:br>
              <a:rPr lang="sv-SE" sz="1600" b="1" dirty="0"/>
            </a:br>
            <a:r>
              <a:rPr lang="sv-SE" sz="1600" b="1" dirty="0" smtClean="0"/>
              <a:t/>
            </a:r>
            <a:br>
              <a:rPr lang="sv-SE" sz="1600" b="1" dirty="0" smtClean="0"/>
            </a:br>
            <a:r>
              <a:rPr lang="sv-SE" sz="4000" b="1" dirty="0" smtClean="0"/>
              <a:t>Twitter: </a:t>
            </a:r>
            <a:r>
              <a:rPr lang="sv-SE" sz="4000" b="1" dirty="0"/>
              <a:t>@</a:t>
            </a:r>
            <a:r>
              <a:rPr lang="sv-SE" sz="4000" b="1" dirty="0" err="1"/>
              <a:t>rogeralsing</a:t>
            </a:r>
            <a:endParaRPr lang="sv-SE" sz="4000" b="1" dirty="0"/>
          </a:p>
          <a:p>
            <a:r>
              <a:rPr lang="sv-SE" sz="4000" b="1" dirty="0" err="1" smtClean="0"/>
              <a:t>Github</a:t>
            </a:r>
            <a:r>
              <a:rPr lang="sv-SE" sz="4000" b="1" dirty="0" smtClean="0"/>
              <a:t>: </a:t>
            </a:r>
            <a:r>
              <a:rPr lang="sv-SE" sz="4000" b="1" dirty="0" err="1" smtClean="0"/>
              <a:t>rogeralsing</a:t>
            </a:r>
            <a:endParaRPr lang="sv-SE" sz="4000" b="1" dirty="0" smtClean="0"/>
          </a:p>
          <a:p>
            <a:r>
              <a:rPr lang="sv-SE" sz="4000" b="1" dirty="0" smtClean="0"/>
              <a:t>Mail: roger.alsing@nethouse.se</a:t>
            </a:r>
            <a:endParaRPr lang="sv-SE" sz="1600" b="1" dirty="0" smtClean="0"/>
          </a:p>
          <a:p>
            <a:endParaRPr lang="sv-SE" sz="1600" b="1" dirty="0" smtClean="0">
              <a:latin typeface="+mj-lt"/>
            </a:endParaRPr>
          </a:p>
          <a:p>
            <a:r>
              <a:rPr lang="sv-SE" sz="7200" b="1" dirty="0" smtClean="0">
                <a:latin typeface="+mj-lt"/>
              </a:rPr>
              <a:t>akka.nethouse.se</a:t>
            </a:r>
            <a:endParaRPr lang="sv-SE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6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smtClean="0">
                <a:latin typeface="+mj-lt"/>
              </a:rPr>
              <a:t>Innan Akka.NET</a:t>
            </a:r>
          </a:p>
          <a:p>
            <a:endParaRPr lang="sv-SE" sz="3200" dirty="0" smtClean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200-300 Simulerade Excel </a:t>
            </a:r>
            <a:r>
              <a:rPr lang="sv-SE" sz="3200" b="1" dirty="0" err="1" smtClean="0">
                <a:latin typeface="+mj-lt"/>
              </a:rPr>
              <a:t>workbooks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r>
              <a:rPr lang="sv-SE" sz="3200" b="1" dirty="0" smtClean="0">
                <a:latin typeface="+mj-lt"/>
              </a:rPr>
              <a:t>Motsvarande ca </a:t>
            </a:r>
            <a:r>
              <a:rPr lang="sv-SE" sz="3200" b="1" dirty="0"/>
              <a:t>7000 Excel celler</a:t>
            </a:r>
            <a:r>
              <a:rPr lang="sv-SE" sz="3200" b="1" dirty="0" smtClean="0"/>
              <a:t>.</a:t>
            </a:r>
            <a:endParaRPr lang="sv-SE" sz="3200" b="1" dirty="0" smtClean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Excel kompatibel formelmotor.</a:t>
            </a:r>
          </a:p>
          <a:p>
            <a:r>
              <a:rPr lang="sv-SE" sz="3200" b="1" dirty="0" smtClean="0">
                <a:latin typeface="+mj-lt"/>
              </a:rPr>
              <a:t>En-användarsystem, en användare per </a:t>
            </a:r>
            <a:r>
              <a:rPr lang="sv-SE" sz="3200" b="1" dirty="0" err="1" smtClean="0">
                <a:latin typeface="+mj-lt"/>
              </a:rPr>
              <a:t>workbook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endParaRPr lang="sv-SE" sz="32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08" y="684190"/>
            <a:ext cx="5205984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+mj-lt"/>
              </a:rPr>
              <a:t>Med Akka.NET</a:t>
            </a:r>
          </a:p>
          <a:p>
            <a:endParaRPr lang="sv-SE" sz="3200" b="1" dirty="0" smtClean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800 000 Excel celler.</a:t>
            </a:r>
            <a:endParaRPr lang="sv-SE" sz="3200" b="1" dirty="0" smtClean="0">
              <a:latin typeface="+mj-lt"/>
            </a:endParaRPr>
          </a:p>
          <a:p>
            <a:r>
              <a:rPr lang="sv-SE" sz="3200" b="1" dirty="0" err="1" smtClean="0">
                <a:latin typeface="+mj-lt"/>
              </a:rPr>
              <a:t>Multiuser</a:t>
            </a:r>
            <a:r>
              <a:rPr lang="sv-SE" sz="3200" b="1" dirty="0" smtClean="0">
                <a:latin typeface="+mj-lt"/>
              </a:rPr>
              <a:t>, flera användare redigerar samma </a:t>
            </a:r>
            <a:r>
              <a:rPr lang="sv-SE" sz="3200" b="1" dirty="0" err="1" smtClean="0">
                <a:latin typeface="+mj-lt"/>
              </a:rPr>
              <a:t>workbooks</a:t>
            </a:r>
            <a:r>
              <a:rPr lang="sv-SE" sz="3200" b="1" dirty="0">
                <a:latin typeface="+mj-lt"/>
              </a:rPr>
              <a:t> </a:t>
            </a:r>
            <a:r>
              <a:rPr lang="sv-SE" sz="3200" b="1" dirty="0" smtClean="0">
                <a:latin typeface="+mj-lt"/>
              </a:rPr>
              <a:t>– </a:t>
            </a:r>
            <a:r>
              <a:rPr lang="sv-SE" sz="3200" b="1" dirty="0" err="1" smtClean="0">
                <a:latin typeface="+mj-lt"/>
              </a:rPr>
              <a:t>google</a:t>
            </a:r>
            <a:r>
              <a:rPr lang="sv-SE" sz="3200" b="1" dirty="0" smtClean="0">
                <a:latin typeface="+mj-lt"/>
              </a:rPr>
              <a:t> </a:t>
            </a:r>
            <a:r>
              <a:rPr lang="sv-SE" sz="3200" b="1" dirty="0" err="1" smtClean="0">
                <a:latin typeface="+mj-lt"/>
              </a:rPr>
              <a:t>docs</a:t>
            </a:r>
            <a:r>
              <a:rPr lang="sv-SE" sz="3200" b="1" dirty="0" smtClean="0">
                <a:latin typeface="+mj-lt"/>
              </a:rPr>
              <a:t> style.</a:t>
            </a:r>
          </a:p>
          <a:p>
            <a:r>
              <a:rPr lang="sv-SE" sz="3200" b="1" dirty="0" smtClean="0">
                <a:latin typeface="+mj-lt"/>
              </a:rPr>
              <a:t>Två personer skrev om grundsystemet under två veckors tid.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08" y="684190"/>
            <a:ext cx="5205984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+mj-lt"/>
              </a:rPr>
              <a:t>Innan Akka.NET</a:t>
            </a:r>
          </a:p>
          <a:p>
            <a:endParaRPr lang="sv-SE" sz="3200" b="1" dirty="0" smtClean="0">
              <a:latin typeface="+mj-lt"/>
            </a:endParaRPr>
          </a:p>
          <a:p>
            <a:r>
              <a:rPr lang="sv-SE" sz="3200" b="1" dirty="0" err="1" smtClean="0">
                <a:latin typeface="+mj-lt"/>
              </a:rPr>
              <a:t>Legacysystem</a:t>
            </a:r>
            <a:r>
              <a:rPr lang="sv-SE" sz="3200" b="1" dirty="0" smtClean="0">
                <a:latin typeface="+mj-lt"/>
              </a:rPr>
              <a:t>, skriver runt 2000.</a:t>
            </a:r>
          </a:p>
          <a:p>
            <a:r>
              <a:rPr lang="sv-SE" sz="3200" b="1" dirty="0" smtClean="0">
                <a:latin typeface="+mj-lt"/>
              </a:rPr>
              <a:t>En kund per server, SPOF.</a:t>
            </a:r>
          </a:p>
          <a:p>
            <a:r>
              <a:rPr lang="sv-SE" sz="3200" b="1" dirty="0" smtClean="0">
                <a:latin typeface="+mj-lt"/>
              </a:rPr>
              <a:t>Enorma mängder </a:t>
            </a:r>
            <a:r>
              <a:rPr lang="sv-SE" sz="3200" b="1" dirty="0" err="1" smtClean="0">
                <a:latin typeface="+mj-lt"/>
              </a:rPr>
              <a:t>synchroniseringslogik</a:t>
            </a:r>
            <a:r>
              <a:rPr lang="sv-SE" sz="3200" b="1" dirty="0" smtClean="0">
                <a:latin typeface="+mj-lt"/>
              </a:rPr>
              <a:t>.</a:t>
            </a:r>
            <a:endParaRPr lang="sv-SE" sz="3200" b="1" dirty="0" smtClean="0">
              <a:latin typeface="+mj-lt"/>
            </a:endParaRPr>
          </a:p>
          <a:p>
            <a:endParaRPr lang="sv-SE" sz="3200" b="1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75" y="69580"/>
            <a:ext cx="4892971" cy="18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8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/>
                  <a:t>Core</a:t>
                </a:r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>
                    <a:solidFill>
                      <a:schemeClr val="tx1"/>
                    </a:solidFill>
                  </a:rPr>
                  <a:t>Core</a:t>
                </a:r>
                <a:endParaRPr lang="sv-SE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>
                    <a:solidFill>
                      <a:schemeClr val="tx1"/>
                    </a:solidFill>
                  </a:rPr>
                  <a:t>Core</a:t>
                </a:r>
                <a:endParaRPr lang="sv-SE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/>
                  <a:t>Core</a:t>
                </a:r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+mj-lt"/>
              </a:rPr>
              <a:t>Med Akka.NET</a:t>
            </a:r>
          </a:p>
          <a:p>
            <a:endParaRPr lang="sv-SE" sz="3200" b="1" dirty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85% Mindre </a:t>
            </a:r>
            <a:r>
              <a:rPr lang="sv-SE" sz="3200" b="1" dirty="0" err="1" smtClean="0">
                <a:latin typeface="+mj-lt"/>
              </a:rPr>
              <a:t>kodbas</a:t>
            </a:r>
            <a:r>
              <a:rPr lang="sv-SE" sz="3200" b="1" dirty="0" smtClean="0">
                <a:latin typeface="+mj-lt"/>
              </a:rPr>
              <a:t>, Koden fokuserar endast på verksamhetslogik, Akka.NET sköter all infrastruktur.</a:t>
            </a:r>
          </a:p>
          <a:p>
            <a:r>
              <a:rPr lang="sv-SE" sz="3200" b="1" dirty="0" err="1" smtClean="0">
                <a:latin typeface="+mj-lt"/>
              </a:rPr>
              <a:t>High</a:t>
            </a:r>
            <a:r>
              <a:rPr lang="sv-SE" sz="3200" b="1" dirty="0" smtClean="0">
                <a:latin typeface="+mj-lt"/>
              </a:rPr>
              <a:t> </a:t>
            </a:r>
            <a:r>
              <a:rPr lang="sv-SE" sz="3200" b="1" dirty="0" err="1" smtClean="0">
                <a:latin typeface="+mj-lt"/>
              </a:rPr>
              <a:t>Availability</a:t>
            </a:r>
            <a:r>
              <a:rPr lang="sv-SE" sz="3200" b="1" dirty="0" smtClean="0">
                <a:latin typeface="+mj-lt"/>
              </a:rPr>
              <a:t> - </a:t>
            </a:r>
            <a:r>
              <a:rPr lang="sv-SE" sz="3200" b="1" dirty="0" err="1" smtClean="0">
                <a:latin typeface="+mj-lt"/>
              </a:rPr>
              <a:t>Failover</a:t>
            </a:r>
            <a:r>
              <a:rPr lang="sv-SE" sz="3200" b="1" dirty="0" smtClean="0">
                <a:latin typeface="+mj-lt"/>
              </a:rPr>
              <a:t> med </a:t>
            </a:r>
            <a:r>
              <a:rPr lang="sv-SE" sz="3200" b="1" dirty="0" err="1" smtClean="0">
                <a:latin typeface="+mj-lt"/>
              </a:rPr>
              <a:t>Akka.Cluster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endParaRPr lang="sv-SE" sz="3200" b="1" dirty="0" smtClean="0">
              <a:latin typeface="+mj-lt"/>
            </a:endParaRPr>
          </a:p>
          <a:p>
            <a:endParaRPr lang="sv-SE" sz="3200" b="1" dirty="0" smtClean="0">
              <a:latin typeface="+mj-lt"/>
            </a:endParaRPr>
          </a:p>
          <a:p>
            <a:endParaRPr lang="sv-SE" sz="3200" b="1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75" y="69580"/>
            <a:ext cx="4892971" cy="18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9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5770" y="641555"/>
            <a:ext cx="57701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latin typeface="+mj-lt"/>
              </a:rPr>
              <a:t>Workshop</a:t>
            </a:r>
            <a:endParaRPr lang="sv-SE" sz="96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3609" y="2921287"/>
            <a:ext cx="95047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 smtClean="0"/>
              <a:t>Concurrency</a:t>
            </a:r>
            <a:r>
              <a:rPr lang="sv-SE" sz="3200" b="1" dirty="0" smtClean="0"/>
              <a:t> – Förhindra ”race </a:t>
            </a:r>
            <a:r>
              <a:rPr lang="sv-SE" sz="3200" b="1" dirty="0" err="1" smtClean="0"/>
              <a:t>conditions</a:t>
            </a:r>
            <a:r>
              <a:rPr lang="sv-SE" sz="3200" b="1" dirty="0" smtClean="0"/>
              <a:t>”</a:t>
            </a:r>
          </a:p>
          <a:p>
            <a:endParaRPr lang="sv-SE" sz="3200" b="1" dirty="0"/>
          </a:p>
          <a:p>
            <a:r>
              <a:rPr lang="sv-SE" sz="3200" b="1" dirty="0" smtClean="0"/>
              <a:t>Circuit </a:t>
            </a:r>
            <a:r>
              <a:rPr lang="sv-SE" sz="3200" b="1" dirty="0" err="1" smtClean="0"/>
              <a:t>breaker</a:t>
            </a:r>
            <a:r>
              <a:rPr lang="sv-SE" sz="3200" b="1" dirty="0" smtClean="0"/>
              <a:t> – Förhindra överbelastning</a:t>
            </a:r>
          </a:p>
          <a:p>
            <a:endParaRPr lang="sv-SE" sz="3200" b="1" dirty="0"/>
          </a:p>
          <a:p>
            <a:r>
              <a:rPr lang="sv-SE" sz="3200" b="1" dirty="0" err="1" smtClean="0"/>
              <a:t>Location</a:t>
            </a:r>
            <a:r>
              <a:rPr lang="sv-SE" sz="3200" b="1" dirty="0" smtClean="0"/>
              <a:t> </a:t>
            </a:r>
            <a:r>
              <a:rPr lang="sv-SE" sz="3200" b="1" dirty="0" err="1" smtClean="0"/>
              <a:t>Transparency</a:t>
            </a:r>
            <a:r>
              <a:rPr lang="sv-SE" sz="3200" b="1" dirty="0" smtClean="0"/>
              <a:t> – Dela resurser i ett kluster</a:t>
            </a:r>
            <a:endParaRPr lang="sv-SE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7193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Vad är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160059"/>
            <a:ext cx="10515600" cy="1325563"/>
          </a:xfrm>
        </p:spPr>
        <p:txBody>
          <a:bodyPr>
            <a:normAutofit/>
          </a:bodyPr>
          <a:lstStyle/>
          <a:p>
            <a:r>
              <a:rPr lang="sv-SE" sz="2400" dirty="0" smtClean="0"/>
              <a:t>Kodexempel för labbar</a:t>
            </a:r>
            <a:br>
              <a:rPr lang="sv-SE" sz="2400" dirty="0" smtClean="0"/>
            </a:br>
            <a:r>
              <a:rPr lang="sv-SE" sz="2400" dirty="0"/>
              <a:t/>
            </a:r>
            <a:br>
              <a:rPr lang="sv-SE" sz="2400" dirty="0"/>
            </a:br>
            <a:r>
              <a:rPr lang="sv-SE" sz="2400" dirty="0" smtClean="0"/>
              <a:t>https</a:t>
            </a:r>
            <a:r>
              <a:rPr lang="sv-SE" sz="2400" dirty="0"/>
              <a:t>://github.com/rogeralsing/KonferensWorkshop/archive/master.zip</a:t>
            </a:r>
          </a:p>
        </p:txBody>
      </p:sp>
    </p:spTree>
    <p:extLst>
      <p:ext uri="{BB962C8B-B14F-4D97-AF65-F5344CB8AC3E}">
        <p14:creationId xmlns:p14="http://schemas.microsoft.com/office/powerpoint/2010/main" val="36786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smtClean="0"/>
              <a:t>Circuit </a:t>
            </a:r>
            <a:r>
              <a:rPr lang="sv-SE" dirty="0" err="1" smtClean="0"/>
              <a:t>Breaker</a:t>
            </a:r>
            <a:r>
              <a:rPr lang="sv-SE" dirty="0" smtClean="0"/>
              <a:t> </a:t>
            </a:r>
            <a:r>
              <a:rPr lang="sv-SE" dirty="0" err="1" smtClean="0"/>
              <a:t>Pattern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/>
          <a:stretch/>
        </p:blipFill>
        <p:spPr>
          <a:xfrm>
            <a:off x="1727200" y="1568257"/>
            <a:ext cx="8624711" cy="48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198755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4662738" y="3954548"/>
            <a:ext cx="2613089" cy="2613088"/>
            <a:chOff x="2500643" y="316321"/>
            <a:chExt cx="2613089" cy="2613088"/>
          </a:xfrm>
        </p:grpSpPr>
        <p:sp>
          <p:nvSpPr>
            <p:cNvPr id="43" name="Freeform 42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4" name="Octagon 43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Oval 45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" name="Cores"/>
          <p:cNvGrpSpPr/>
          <p:nvPr/>
        </p:nvGrpSpPr>
        <p:grpSpPr>
          <a:xfrm>
            <a:off x="5256455" y="4551259"/>
            <a:ext cx="1416559" cy="1417223"/>
            <a:chOff x="5256455" y="4551259"/>
            <a:chExt cx="1416559" cy="1417223"/>
          </a:xfrm>
        </p:grpSpPr>
        <p:sp>
          <p:nvSpPr>
            <p:cNvPr id="40" name="Rounded Rectangle 39"/>
            <p:cNvSpPr/>
            <p:nvPr/>
          </p:nvSpPr>
          <p:spPr>
            <a:xfrm>
              <a:off x="5998072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256455" y="5293208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998072" y="5293208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261614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7451" y="4671638"/>
              <a:ext cx="614403" cy="434515"/>
              <a:chOff x="5283823" y="4601302"/>
              <a:chExt cx="614403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7752" y="4941293"/>
                <a:ext cx="29121" cy="3042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3823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Code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Invocation</a:t>
            </a:r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143318" y="2364882"/>
            <a:ext cx="3052588" cy="1250409"/>
          </a:xfrm>
          <a:prstGeom prst="wedgeEllipseCallout">
            <a:avLst>
              <a:gd name="adj1" fmla="val -1690"/>
              <a:gd name="adj2" fmla="val 7678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bg1"/>
                </a:solidFill>
              </a:rPr>
              <a:t>The service </a:t>
            </a:r>
            <a:r>
              <a:rPr lang="sv-SE" sz="1600" dirty="0" err="1">
                <a:solidFill>
                  <a:schemeClr val="bg1"/>
                </a:solidFill>
              </a:rPr>
              <a:t>request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will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run</a:t>
            </a:r>
            <a:r>
              <a:rPr lang="sv-SE" sz="1600" dirty="0">
                <a:solidFill>
                  <a:schemeClr val="bg1"/>
                </a:solidFill>
              </a:rPr>
              <a:t> on a </a:t>
            </a:r>
            <a:r>
              <a:rPr lang="sv-SE" sz="1600" dirty="0" err="1">
                <a:solidFill>
                  <a:schemeClr val="bg1"/>
                </a:solidFill>
              </a:rPr>
              <a:t>single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core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Code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Invocation</a:t>
            </a:r>
            <a:endParaRPr lang="sv-SE" b="1" dirty="0"/>
          </a:p>
        </p:txBody>
      </p:sp>
      <p:pic>
        <p:nvPicPr>
          <p:cNvPr id="2" name="Picture 1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8" y="749220"/>
            <a:ext cx="4319569" cy="53801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Oval Callout 122"/>
          <p:cNvSpPr/>
          <p:nvPr/>
        </p:nvSpPr>
        <p:spPr>
          <a:xfrm>
            <a:off x="4143318" y="2364882"/>
            <a:ext cx="3052588" cy="1250409"/>
          </a:xfrm>
          <a:prstGeom prst="wedgeEllipseCallout">
            <a:avLst>
              <a:gd name="adj1" fmla="val -1301"/>
              <a:gd name="adj2" fmla="val 7678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 smtClean="0">
                <a:solidFill>
                  <a:schemeClr val="bg1"/>
                </a:solidFill>
              </a:rPr>
              <a:t>Buying</a:t>
            </a:r>
            <a:r>
              <a:rPr lang="sv-SE" sz="1600" dirty="0" smtClean="0">
                <a:solidFill>
                  <a:schemeClr val="bg1"/>
                </a:solidFill>
              </a:rPr>
              <a:t> a </a:t>
            </a:r>
            <a:r>
              <a:rPr lang="sv-SE" sz="1600" dirty="0" err="1" smtClean="0">
                <a:solidFill>
                  <a:schemeClr val="bg1"/>
                </a:solidFill>
              </a:rPr>
              <a:t>larger</a:t>
            </a:r>
            <a:r>
              <a:rPr lang="sv-SE" sz="1600" dirty="0" smtClean="0">
                <a:solidFill>
                  <a:schemeClr val="bg1"/>
                </a:solidFill>
              </a:rPr>
              <a:t> CPU </a:t>
            </a:r>
            <a:r>
              <a:rPr lang="sv-SE" sz="1600" dirty="0" err="1" smtClean="0">
                <a:solidFill>
                  <a:schemeClr val="bg1"/>
                </a:solidFill>
              </a:rPr>
              <a:t>will</a:t>
            </a:r>
            <a:r>
              <a:rPr lang="sv-SE" sz="1600" dirty="0" smtClean="0">
                <a:solidFill>
                  <a:schemeClr val="bg1"/>
                </a:solidFill>
              </a:rPr>
              <a:t> not </a:t>
            </a:r>
            <a:r>
              <a:rPr lang="sv-SE" sz="1600" dirty="0" err="1" smtClean="0">
                <a:solidFill>
                  <a:schemeClr val="bg1"/>
                </a:solidFill>
              </a:rPr>
              <a:t>change</a:t>
            </a:r>
            <a:r>
              <a:rPr lang="sv-SE" sz="1600" dirty="0" smtClean="0">
                <a:solidFill>
                  <a:schemeClr val="bg1"/>
                </a:solidFill>
              </a:rPr>
              <a:t> </a:t>
            </a:r>
            <a:r>
              <a:rPr lang="sv-SE" sz="1600" dirty="0" err="1" smtClean="0">
                <a:solidFill>
                  <a:schemeClr val="bg1"/>
                </a:solidFill>
              </a:rPr>
              <a:t>this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66df76d4-9b9e-4100-b685-2f6eefea5213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3.xml><?xml version="1.0" encoding="utf-8"?>
<Control xmlns="http://schemas.microsoft.com/VisualStudio/2011/storyboarding/control">
  <Id Name="ebb6be0b-4b18-43cc-8d52-b13a20e6381b" Revision="1" Stencil="System.MyShapes" StencilVersion="1.0"/>
</Control>
</file>

<file path=customXml/item4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195C9D5F-FA99-4DFD-840B-598D6C111D8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F537250-0E63-4A6E-B985-CE5407D4E0D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13705</TotalTime>
  <Words>1089</Words>
  <Application>Microsoft Office PowerPoint</Application>
  <PresentationFormat>Widescreen</PresentationFormat>
  <Paragraphs>440</Paragraphs>
  <Slides>65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Actor Model</vt:lpstr>
      <vt:lpstr>OOP vs. Actor Model</vt:lpstr>
      <vt:lpstr>Moore’s Law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Create your first actor</vt:lpstr>
      <vt:lpstr>Akka.Remote</vt:lpstr>
      <vt:lpstr>PowerPoint Presentation</vt:lpstr>
      <vt:lpstr>PowerPoint Presentation</vt:lpstr>
      <vt:lpstr>Demo – Build a chat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Use routers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Supervision</vt:lpstr>
      <vt:lpstr>PowerPoint Presentation</vt:lpstr>
      <vt:lpstr>PowerPoint Presentation</vt:lpstr>
      <vt:lpstr>PowerPoint Presentation</vt:lpstr>
      <vt:lpstr>Become</vt:lpstr>
      <vt:lpstr>PowerPoint Presentation</vt:lpstr>
      <vt:lpstr>Other features</vt:lpstr>
      <vt:lpstr>Q &amp;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  <vt:lpstr>PowerPoint Presentation</vt:lpstr>
      <vt:lpstr>Vad är ”Race Conditions”?</vt:lpstr>
      <vt:lpstr>Kodexempel för labbar  https://github.com/rogeralsing/KonferensWorkshop/archive/master.zip</vt:lpstr>
      <vt:lpstr>Circuit Breaker Pattern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1630</cp:revision>
  <dcterms:created xsi:type="dcterms:W3CDTF">2014-06-11T19:04:29Z</dcterms:created>
  <dcterms:modified xsi:type="dcterms:W3CDTF">2015-09-02T23:26:02Z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